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73" r:id="rId4"/>
    <p:sldId id="268" r:id="rId5"/>
    <p:sldId id="269" r:id="rId6"/>
    <p:sldId id="267" r:id="rId7"/>
    <p:sldId id="270" r:id="rId8"/>
    <p:sldId id="271" r:id="rId9"/>
    <p:sldId id="256" r:id="rId10"/>
    <p:sldId id="259" r:id="rId11"/>
    <p:sldId id="279" r:id="rId12"/>
    <p:sldId id="258" r:id="rId13"/>
    <p:sldId id="262" r:id="rId14"/>
    <p:sldId id="257" r:id="rId15"/>
    <p:sldId id="260" r:id="rId16"/>
    <p:sldId id="261" r:id="rId17"/>
    <p:sldId id="263" r:id="rId18"/>
    <p:sldId id="274" r:id="rId19"/>
    <p:sldId id="276" r:id="rId20"/>
    <p:sldId id="277" r:id="rId21"/>
    <p:sldId id="278" r:id="rId22"/>
  </p:sldIdLst>
  <p:sldSz cx="12192000" cy="6858000"/>
  <p:notesSz cx="7010400" cy="114903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32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86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623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7299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982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682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734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99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01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242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55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625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844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7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3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576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6D88-D628-45B7-ADB8-A42684FFEC08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316BD2-3898-4CE5-B03C-2FF324228A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89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13211" y="395510"/>
            <a:ext cx="8911687" cy="812804"/>
          </a:xfrm>
        </p:spPr>
        <p:txBody>
          <a:bodyPr>
            <a:normAutofit/>
          </a:bodyPr>
          <a:lstStyle/>
          <a:p>
            <a:pPr algn="ctr"/>
            <a:r>
              <a:rPr lang="es-MX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QUÉ ES EDUCACIÓN</a:t>
            </a:r>
            <a:endParaRPr lang="es-MX" sz="4000" u="sng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22514" y="1208314"/>
            <a:ext cx="11136085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Es el proceso 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por el cual se transmite el conocimiento, los hábitos, las costumbres y los valores.</a:t>
            </a:r>
            <a:b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Estos son los libros que recomendamos en el Día del Libro 2022 | Business  Insider Españ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7" y="3259189"/>
            <a:ext cx="6727372" cy="3453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675" y="264883"/>
            <a:ext cx="11247938" cy="1280890"/>
          </a:xfrm>
        </p:spPr>
        <p:txBody>
          <a:bodyPr>
            <a:normAutofit/>
          </a:bodyPr>
          <a:lstStyle/>
          <a:p>
            <a:pPr algn="ctr"/>
            <a:r>
              <a:rPr lang="es-MX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¿ Qué es Género?</a:t>
            </a:r>
            <a:endParaRPr lang="es-MX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6674" y="1368426"/>
            <a:ext cx="11630526" cy="52609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Palabra que se refiere al tipo, clase, raza o linaje al que pertenecen un conjunto de cosas o seres que tienen la misma naturaleza.</a:t>
            </a:r>
          </a:p>
          <a:p>
            <a:pPr marL="0" indent="0" algn="ctr">
              <a:buNone/>
            </a:pP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 cuanto al ser humano la biología determina la existencia de dos géneros de acuerdo al tipo de órgano reproductor o genitales que posee el individuo: el </a:t>
            </a:r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GÉNERO FEMENINO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 y el </a:t>
            </a:r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GÉNERO MASCULINO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IDEOLOGÍA DE GÉNERO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4400" b="1" i="1" dirty="0" smtClean="0"/>
              <a:t>No </a:t>
            </a:r>
            <a:r>
              <a:rPr lang="es-MX" sz="4400" b="1" i="1" dirty="0"/>
              <a:t>se nace con un sexo definido, sino que, tiene todo el derecho y “libertad” de escoger su género.</a:t>
            </a:r>
            <a:endParaRPr lang="es-MX" sz="4400" i="1" dirty="0"/>
          </a:p>
        </p:txBody>
      </p:sp>
    </p:spTree>
    <p:extLst>
      <p:ext uri="{BB962C8B-B14F-4D97-AF65-F5344CB8AC3E}">
        <p14:creationId xmlns:p14="http://schemas.microsoft.com/office/powerpoint/2010/main" val="31451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mosexualidad, a debate en la IBERO | IB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74032" y="99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 Ideología de Género?</a:t>
            </a:r>
            <a:endParaRPr lang="es-MX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43586"/>
            <a:ext cx="12191999" cy="59144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 dar un nuevo valor a la sexualidad humana sin tener en cuenta la naturaleza biológica y psicológica</a:t>
            </a:r>
            <a:r>
              <a:rPr lang="es-MX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Enfoca </a:t>
            </a:r>
            <a:r>
              <a:rPr lang="es-MX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discurso en tres pilares: el matrimonio entre personas del mismo sexo y la adopción homoparental, la interrupción legal del embarazo y la identidad de género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9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7509" y="161402"/>
            <a:ext cx="8911687" cy="808083"/>
          </a:xfrm>
        </p:spPr>
        <p:txBody>
          <a:bodyPr>
            <a:normAutofit/>
          </a:bodyPr>
          <a:lstStyle/>
          <a:p>
            <a:pPr algn="ctr"/>
            <a:r>
              <a:rPr lang="es-MX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Diversidad </a:t>
            </a:r>
            <a:r>
              <a:rPr lang="es-MX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sexual y </a:t>
            </a:r>
            <a:r>
              <a:rPr lang="es-MX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 género </a:t>
            </a:r>
            <a:endParaRPr lang="es-MX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2372" y="1079654"/>
            <a:ext cx="11074954" cy="56186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Conocida como diversidad </a:t>
            </a:r>
            <a:r>
              <a:rPr lang="es-MX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sexogenérica</a:t>
            </a: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Son las posibilidades que tienen las personas de asumir, expresar y </a:t>
            </a: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vivir su sexualidad, así como de asumir expresiones, preferencias u orientaciones e identidades sexuales</a:t>
            </a: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Heterosexuales.</a:t>
            </a:r>
          </a:p>
          <a:p>
            <a:pPr>
              <a:buFontTx/>
              <a:buChar char="-"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Homosexuales.</a:t>
            </a:r>
          </a:p>
          <a:p>
            <a:pPr>
              <a:buFontTx/>
              <a:buChar char="-"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Bisexuales.</a:t>
            </a:r>
          </a:p>
          <a:p>
            <a:pPr>
              <a:buFontTx/>
              <a:buChar char="-"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Asexuales.</a:t>
            </a:r>
          </a:p>
          <a:p>
            <a:pPr>
              <a:buFontTx/>
              <a:buChar char="-"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Travestis.</a:t>
            </a:r>
          </a:p>
          <a:p>
            <a:pPr>
              <a:buFontTx/>
              <a:buChar char="-"/>
            </a:pPr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Transexuales.</a:t>
            </a:r>
          </a:p>
          <a:p>
            <a:pPr marL="0" indent="0">
              <a:buNone/>
            </a:pPr>
            <a:endParaRPr lang="es-MX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nguaje inclusivo: ¿Moda, política o una lucha más contra la desigualdad?  | Universidad Torcuato Di T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2600">
            <a:off x="7618823" y="1498768"/>
            <a:ext cx="4740499" cy="452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6" y="195942"/>
            <a:ext cx="6477000" cy="1110749"/>
          </a:xfrm>
        </p:spPr>
        <p:txBody>
          <a:bodyPr>
            <a:normAutofit/>
          </a:bodyPr>
          <a:lstStyle/>
          <a:p>
            <a:pPr algn="ctr"/>
            <a:r>
              <a:rPr lang="es-MX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Lenguaje Inclusivo</a:t>
            </a:r>
            <a:endParaRPr lang="es-MX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716" y="1051333"/>
            <a:ext cx="7891570" cy="58066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500" dirty="0">
                <a:latin typeface="Arial" panose="020B0604020202020204" pitchFamily="34" charset="0"/>
                <a:cs typeface="Arial" panose="020B0604020202020204" pitchFamily="34" charset="0"/>
              </a:rPr>
              <a:t>Es un modo de expresión </a:t>
            </a:r>
            <a:r>
              <a:rPr lang="es-MX" sz="3500" b="1" dirty="0">
                <a:latin typeface="Arial" panose="020B0604020202020204" pitchFamily="34" charset="0"/>
                <a:cs typeface="Arial" panose="020B0604020202020204" pitchFamily="34" charset="0"/>
              </a:rPr>
              <a:t>oral, escrito y visual </a:t>
            </a:r>
            <a:r>
              <a:rPr lang="es-MX" sz="3500" dirty="0">
                <a:latin typeface="Arial" panose="020B0604020202020204" pitchFamily="34" charset="0"/>
                <a:cs typeface="Arial" panose="020B0604020202020204" pitchFamily="34" charset="0"/>
              </a:rPr>
              <a:t>que busca dar igual valor a las personas al poner de manifiesto la diversidad que compone a la sociedad y dar </a:t>
            </a:r>
            <a:r>
              <a:rPr lang="es-MX" sz="3500" b="1" dirty="0">
                <a:latin typeface="Arial" panose="020B0604020202020204" pitchFamily="34" charset="0"/>
                <a:cs typeface="Arial" panose="020B0604020202020204" pitchFamily="34" charset="0"/>
              </a:rPr>
              <a:t>visibilidad</a:t>
            </a:r>
            <a:r>
              <a:rPr lang="es-MX" sz="3500" dirty="0">
                <a:latin typeface="Arial" panose="020B0604020202020204" pitchFamily="34" charset="0"/>
                <a:cs typeface="Arial" panose="020B0604020202020204" pitchFamily="34" charset="0"/>
              </a:rPr>
              <a:t> a quienes en ella participan. </a:t>
            </a:r>
            <a:endParaRPr lang="es-MX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3500" dirty="0">
                <a:latin typeface="Arial" panose="020B0604020202020204" pitchFamily="34" charset="0"/>
                <a:cs typeface="Arial" panose="020B0604020202020204" pitchFamily="34" charset="0"/>
              </a:rPr>
              <a:t>este modo se busca forjar una sociedad integrada que promueva en todo momento </a:t>
            </a:r>
            <a:r>
              <a:rPr lang="es-MX" sz="3500" b="1" dirty="0">
                <a:latin typeface="Arial" panose="020B0604020202020204" pitchFamily="34" charset="0"/>
                <a:cs typeface="Arial" panose="020B0604020202020204" pitchFamily="34" charset="0"/>
              </a:rPr>
              <a:t>la igualdad </a:t>
            </a:r>
            <a:r>
              <a:rPr lang="es-MX" sz="3500" dirty="0">
                <a:latin typeface="Arial" panose="020B0604020202020204" pitchFamily="34" charset="0"/>
                <a:cs typeface="Arial" panose="020B0604020202020204" pitchFamily="34" charset="0"/>
              </a:rPr>
              <a:t>entre los seres humanos.</a:t>
            </a:r>
          </a:p>
        </p:txBody>
      </p:sp>
    </p:spTree>
    <p:extLst>
      <p:ext uri="{BB962C8B-B14F-4D97-AF65-F5344CB8AC3E}">
        <p14:creationId xmlns:p14="http://schemas.microsoft.com/office/powerpoint/2010/main" val="3108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8884" y="174931"/>
            <a:ext cx="691414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Identidad de Género</a:t>
            </a:r>
            <a:endParaRPr lang="es-MX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8062" y="1138989"/>
            <a:ext cx="6577264" cy="54703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la percepción y experiencia individual de género con la cual una persona se identifica. Puede coincidir o no con el género asignado al nacer y también es independiente de la orientación sexual del sujeto.</a:t>
            </a:r>
          </a:p>
        </p:txBody>
      </p:sp>
      <p:pic>
        <p:nvPicPr>
          <p:cNvPr id="4098" name="Picture 2" descr="Diferencia entre identidad de género y expresión de género - Homosens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" y="109617"/>
            <a:ext cx="3417354" cy="3417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curioso caso del hombre que se cree dálmata y pide ser reconocido como  transespeci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5219" r="11058"/>
          <a:stretch/>
        </p:blipFill>
        <p:spPr bwMode="auto">
          <a:xfrm>
            <a:off x="2645230" y="2550507"/>
            <a:ext cx="2743200" cy="4189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6188" y="365126"/>
            <a:ext cx="5947612" cy="773864"/>
          </a:xfrm>
        </p:spPr>
        <p:txBody>
          <a:bodyPr>
            <a:normAutofit fontScale="90000"/>
          </a:bodyPr>
          <a:lstStyle/>
          <a:p>
            <a:pPr algn="r"/>
            <a:r>
              <a:rPr lang="es-MX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Expresión de Género</a:t>
            </a:r>
            <a:endParaRPr lang="es-MX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6188" y="1090864"/>
            <a:ext cx="6156158" cy="54703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600" dirty="0">
                <a:latin typeface="Arial" panose="020B0604020202020204" pitchFamily="34" charset="0"/>
                <a:cs typeface="Arial" panose="020B0604020202020204" pitchFamily="34" charset="0"/>
              </a:rPr>
              <a:t>La expresión de género se refiere a la forma en la que una persona usa su apariencia, ademanes y otros gestos personales para comunicar su género.</a:t>
            </a:r>
            <a:r>
              <a:rPr lang="es-MX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Expresiones de género - Imagina M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34" y="215339"/>
            <a:ext cx="2908466" cy="3879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3"/>
          <a:srcRect l="49829" t="47739" r="19250" b="14473"/>
          <a:stretch/>
        </p:blipFill>
        <p:spPr bwMode="auto">
          <a:xfrm>
            <a:off x="721895" y="4235117"/>
            <a:ext cx="4058652" cy="253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55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394" y="365126"/>
            <a:ext cx="6059905" cy="966370"/>
          </a:xfrm>
        </p:spPr>
        <p:txBody>
          <a:bodyPr>
            <a:normAutofit/>
          </a:bodyPr>
          <a:lstStyle/>
          <a:p>
            <a:pPr algn="ctr"/>
            <a:r>
              <a:rPr lang="es-MX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Orientación </a:t>
            </a:r>
            <a:r>
              <a:rPr lang="es-MX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 sexual</a:t>
            </a:r>
            <a:endParaRPr lang="es-MX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477" y="1331496"/>
            <a:ext cx="5771147" cy="5213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refiere a quién te atrae y hacia quién sientes atracción romántica, emocional y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sexual.</a:t>
            </a:r>
          </a:p>
          <a:p>
            <a:pPr marL="0" indent="0" algn="ctr">
              <a:buNone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Hay muchos tipos de orientación sexual, que incluyen gay, lesbiana, heterosexual, bisexual y asexual.</a:t>
            </a:r>
          </a:p>
        </p:txBody>
      </p:sp>
      <p:pic>
        <p:nvPicPr>
          <p:cNvPr id="3074" name="Picture 2" descr="Orientación sex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9" y="365126"/>
            <a:ext cx="5715545" cy="6180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 smtClean="0"/>
              <a:t>COMUNISMO</a:t>
            </a:r>
            <a:endParaRPr lang="es-MX" sz="3200" b="1" dirty="0"/>
          </a:p>
        </p:txBody>
      </p:sp>
      <p:pic>
        <p:nvPicPr>
          <p:cNvPr id="1026" name="Picture 2" descr="comunis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30" y="1678898"/>
            <a:ext cx="9720782" cy="47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3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1438" y="270427"/>
            <a:ext cx="8911687" cy="1280890"/>
          </a:xfrm>
        </p:spPr>
        <p:txBody>
          <a:bodyPr/>
          <a:lstStyle/>
          <a:p>
            <a:pPr algn="ctr"/>
            <a:r>
              <a:rPr lang="es-MX" b="1" dirty="0" smtClean="0"/>
              <a:t>ALERTA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9728" y="1483743"/>
            <a:ext cx="11084944" cy="4692770"/>
          </a:xfrm>
        </p:spPr>
        <p:txBody>
          <a:bodyPr>
            <a:noAutofit/>
          </a:bodyPr>
          <a:lstStyle/>
          <a:p>
            <a:r>
              <a:rPr lang="es-MX" sz="2400" dirty="0" smtClean="0">
                <a:latin typeface="Californian FB" pitchFamily="18" charset="0"/>
              </a:rPr>
              <a:t> Ideologías anti-vida, anti-familia.</a:t>
            </a:r>
          </a:p>
          <a:p>
            <a:pPr algn="just"/>
            <a:r>
              <a:rPr lang="es-MX" sz="2400" dirty="0" smtClean="0">
                <a:latin typeface="Californian FB" pitchFamily="18" charset="0"/>
              </a:rPr>
              <a:t>Juego </a:t>
            </a:r>
            <a:r>
              <a:rPr lang="es-MX" sz="2400" dirty="0">
                <a:latin typeface="Californian FB" pitchFamily="18" charset="0"/>
              </a:rPr>
              <a:t>de palabras “muy justas” (equidad, respeto, igualdad…), nos hacen creer, que no hay nada de qué preocuparse, pues se está “promoviendo una sana defensa de la equidad sexual</a:t>
            </a:r>
            <a:r>
              <a:rPr lang="es-MX" sz="2400" dirty="0" smtClean="0">
                <a:latin typeface="Californian FB" pitchFamily="18" charset="0"/>
              </a:rPr>
              <a:t>”.</a:t>
            </a:r>
          </a:p>
          <a:p>
            <a:r>
              <a:rPr lang="es-MX" sz="2400" dirty="0" smtClean="0">
                <a:latin typeface="Californian FB" pitchFamily="18" charset="0"/>
              </a:rPr>
              <a:t>A espaldas </a:t>
            </a:r>
            <a:r>
              <a:rPr lang="es-MX" sz="2400" dirty="0">
                <a:latin typeface="Californian FB" pitchFamily="18" charset="0"/>
              </a:rPr>
              <a:t>de nuestra conciencia, </a:t>
            </a:r>
            <a:r>
              <a:rPr lang="es-MX" sz="2400" dirty="0" smtClean="0">
                <a:latin typeface="Californian FB" pitchFamily="18" charset="0"/>
              </a:rPr>
              <a:t>se pretende educar desde </a:t>
            </a:r>
            <a:r>
              <a:rPr lang="es-MX" sz="2400" dirty="0">
                <a:latin typeface="Californian FB" pitchFamily="18" charset="0"/>
              </a:rPr>
              <a:t>temprana edad, en cosas tan esenciales como: </a:t>
            </a:r>
            <a:r>
              <a:rPr lang="es-MX" sz="2400" b="1" dirty="0">
                <a:latin typeface="Californian FB" pitchFamily="18" charset="0"/>
              </a:rPr>
              <a:t>su orientación y comprensión de la sexualidad</a:t>
            </a:r>
            <a:r>
              <a:rPr lang="es-MX" sz="2400" b="1" dirty="0" smtClean="0">
                <a:latin typeface="Californian FB" pitchFamily="18" charset="0"/>
              </a:rPr>
              <a:t>.</a:t>
            </a:r>
          </a:p>
          <a:p>
            <a:r>
              <a:rPr lang="es-MX" sz="2400" dirty="0" smtClean="0">
                <a:latin typeface="Californian FB" pitchFamily="18" charset="0"/>
              </a:rPr>
              <a:t>Presión de minorías, lo cual se esta divulgando en los </a:t>
            </a:r>
            <a:r>
              <a:rPr lang="es-MX" sz="2400" dirty="0">
                <a:latin typeface="Californian FB" pitchFamily="18" charset="0"/>
              </a:rPr>
              <a:t>colegios, películas y series de televisión.</a:t>
            </a:r>
            <a:endParaRPr lang="es-MX" sz="2400" dirty="0" smtClean="0">
              <a:latin typeface="Californian FB" pitchFamily="18" charset="0"/>
            </a:endParaRPr>
          </a:p>
          <a:p>
            <a:r>
              <a:rPr lang="es-MX" sz="2400" dirty="0" smtClean="0">
                <a:latin typeface="Californian FB" pitchFamily="18" charset="0"/>
              </a:rPr>
              <a:t>Hay mentiras </a:t>
            </a:r>
            <a:r>
              <a:rPr lang="es-MX" sz="2400" dirty="0">
                <a:latin typeface="Californian FB" pitchFamily="18" charset="0"/>
              </a:rPr>
              <a:t>que se esconden detrás de esta ideología.</a:t>
            </a:r>
          </a:p>
          <a:p>
            <a:r>
              <a:rPr lang="es-MX" sz="2400" b="1" dirty="0" smtClean="0">
                <a:latin typeface="Californian FB" pitchFamily="18" charset="0"/>
              </a:rPr>
              <a:t>“Atropellan</a:t>
            </a:r>
            <a:r>
              <a:rPr lang="es-MX" sz="2400" b="1" dirty="0">
                <a:latin typeface="Californian FB" pitchFamily="18" charset="0"/>
              </a:rPr>
              <a:t>” el deber y derecho </a:t>
            </a:r>
            <a:r>
              <a:rPr lang="es-MX" sz="2400" b="1" dirty="0" smtClean="0">
                <a:latin typeface="Californian FB" pitchFamily="18" charset="0"/>
              </a:rPr>
              <a:t>de los padres de educar a los hijos en lo que se considera lo correcto.</a:t>
            </a:r>
            <a:endParaRPr lang="es-MX" sz="2400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20842" y="433137"/>
            <a:ext cx="5245767" cy="1427747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sz="2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ACADÉMICA</a:t>
            </a:r>
          </a:p>
          <a:p>
            <a:pPr algn="ctr"/>
            <a:r>
              <a:rPr lang="es-MX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DOCENTES</a:t>
            </a:r>
            <a:endParaRPr lang="es-MX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320842" y="1860884"/>
            <a:ext cx="5307146" cy="4732421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619625" y="433138"/>
            <a:ext cx="6206167" cy="1427746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sz="2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MORAL</a:t>
            </a:r>
          </a:p>
          <a:p>
            <a:pPr algn="ctr"/>
            <a:r>
              <a:rPr lang="es-MX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PADRES DE FAMILIA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5619624" y="1860884"/>
            <a:ext cx="6206168" cy="4732421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8054890" y="2211471"/>
            <a:ext cx="529390" cy="3740149"/>
          </a:xfrm>
          <a:prstGeom prst="leftBrace">
            <a:avLst>
              <a:gd name="adj1" fmla="val 30301"/>
              <a:gd name="adj2" fmla="val 47164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5504522" y="2403976"/>
            <a:ext cx="2906408" cy="3371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Valores, Hábitos,  Afectiva, </a:t>
            </a:r>
          </a:p>
          <a:p>
            <a:pPr algn="ctr"/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Eclesiásticos</a:t>
            </a:r>
            <a:endParaRPr lang="es-MX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rir llave 10"/>
          <p:cNvSpPr/>
          <p:nvPr/>
        </p:nvSpPr>
        <p:spPr>
          <a:xfrm>
            <a:off x="2491413" y="2211472"/>
            <a:ext cx="529390" cy="3394074"/>
          </a:xfrm>
          <a:prstGeom prst="leftBrace">
            <a:avLst>
              <a:gd name="adj1" fmla="val 30301"/>
              <a:gd name="adj2" fmla="val 47164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 rot="18640126">
            <a:off x="-145961" y="2696859"/>
            <a:ext cx="3218557" cy="2598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onocimientos</a:t>
            </a:r>
            <a:endParaRPr lang="es-MX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889683" y="1925053"/>
            <a:ext cx="2994992" cy="437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Científicos. </a:t>
            </a:r>
          </a:p>
          <a:p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Históricos.</a:t>
            </a:r>
          </a:p>
          <a:p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Biológicos.</a:t>
            </a:r>
          </a:p>
          <a:p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Matemáticos. </a:t>
            </a:r>
          </a:p>
          <a:p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Geográficos.</a:t>
            </a:r>
          </a:p>
          <a:p>
            <a:pPr algn="ctr"/>
            <a:endParaRPr lang="es-MX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475090" y="2040230"/>
            <a:ext cx="3446954" cy="437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Responsabilidad.</a:t>
            </a:r>
          </a:p>
          <a:p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Honestidad.</a:t>
            </a:r>
          </a:p>
          <a:p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Respeto.</a:t>
            </a:r>
          </a:p>
          <a:p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Solidaridad.</a:t>
            </a:r>
          </a:p>
          <a:p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Amor.</a:t>
            </a:r>
          </a:p>
          <a:p>
            <a:r>
              <a:rPr lang="es-MX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Fe.</a:t>
            </a:r>
          </a:p>
          <a:p>
            <a:pPr algn="ctr"/>
            <a:endParaRPr lang="es-MX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LÍNEAS DE ACCIONES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1102" y="2133600"/>
            <a:ext cx="10883510" cy="3777622"/>
          </a:xfrm>
        </p:spPr>
        <p:txBody>
          <a:bodyPr>
            <a:normAutofit/>
          </a:bodyPr>
          <a:lstStyle/>
          <a:p>
            <a:r>
              <a:rPr lang="es-MX" b="1" dirty="0" smtClean="0"/>
              <a:t>Inculcar valores </a:t>
            </a:r>
            <a:r>
              <a:rPr lang="es-MX" b="1" dirty="0"/>
              <a:t>en nuestra casa para que cuando nuestros hijos salgan al mundo tengan con que contrastar lo que les dé el </a:t>
            </a:r>
            <a:r>
              <a:rPr lang="es-MX" b="1" dirty="0" smtClean="0"/>
              <a:t>mundo.</a:t>
            </a:r>
          </a:p>
          <a:p>
            <a:r>
              <a:rPr lang="es-MX" b="1" dirty="0" smtClean="0"/>
              <a:t>Formar </a:t>
            </a:r>
            <a:r>
              <a:rPr lang="es-MX" b="1" dirty="0"/>
              <a:t>de modo consciente a nuestros hijos e hijas en lo que respecta a sexualidad</a:t>
            </a:r>
            <a:r>
              <a:rPr lang="es-MX" b="1" dirty="0" smtClean="0"/>
              <a:t>.</a:t>
            </a:r>
          </a:p>
          <a:p>
            <a:pPr lvl="0"/>
            <a:r>
              <a:rPr lang="es-MX" b="1" dirty="0" smtClean="0"/>
              <a:t>Una </a:t>
            </a:r>
            <a:r>
              <a:rPr lang="es-MX" b="1" dirty="0"/>
              <a:t>sana educación sexual:</a:t>
            </a:r>
            <a:r>
              <a:rPr lang="es-MX" dirty="0"/>
              <a:t> Seamos los primeros que debemos comprender y vivir una correcta vida sexual. La palabra “castidad</a:t>
            </a:r>
            <a:r>
              <a:rPr lang="es-MX" dirty="0" smtClean="0"/>
              <a:t>”. Un orden naturalmente.</a:t>
            </a:r>
            <a:endParaRPr lang="es-MX" dirty="0"/>
          </a:p>
          <a:p>
            <a:pPr lvl="0"/>
            <a:r>
              <a:rPr lang="es-MX" b="1" dirty="0"/>
              <a:t>Vivir la castidad: </a:t>
            </a:r>
            <a:r>
              <a:rPr lang="es-MX" dirty="0"/>
              <a:t>El diccionario de la Real Academia Española, define “casto” a “la persona que se abstiene de todo goce sexual desordenado</a:t>
            </a:r>
            <a:r>
              <a:rPr lang="es-MX" dirty="0" smtClean="0"/>
              <a:t>”.</a:t>
            </a:r>
            <a:endParaRPr lang="es-MX" dirty="0"/>
          </a:p>
          <a:p>
            <a:pPr lvl="0" algn="just"/>
            <a:r>
              <a:rPr lang="es-MX" b="1" dirty="0"/>
              <a:t>No hay “géneros distintos”: </a:t>
            </a:r>
            <a:r>
              <a:rPr lang="es-MX" b="1" dirty="0" smtClean="0"/>
              <a:t>Debe quedar claro </a:t>
            </a:r>
            <a:r>
              <a:rPr lang="es-MX" dirty="0" smtClean="0"/>
              <a:t>que </a:t>
            </a:r>
            <a:r>
              <a:rPr lang="es-MX" dirty="0"/>
              <a:t>existe una manera masculina o femenina de vivir la castidad.</a:t>
            </a:r>
          </a:p>
          <a:p>
            <a:pPr lvl="0" algn="just"/>
            <a:r>
              <a:rPr lang="es-MX" b="1" dirty="0"/>
              <a:t>Vivir una sexualidad positiva:</a:t>
            </a:r>
            <a:r>
              <a:rPr lang="es-MX" dirty="0"/>
              <a:t> </a:t>
            </a:r>
            <a:r>
              <a:rPr lang="es-MX" dirty="0" smtClean="0"/>
              <a:t>Enseñar  a que valoren </a:t>
            </a:r>
            <a:r>
              <a:rPr lang="es-MX" dirty="0"/>
              <a:t>no sólo el cuerpo, sino también </a:t>
            </a:r>
            <a:r>
              <a:rPr lang="es-MX" dirty="0" smtClean="0"/>
              <a:t>sus </a:t>
            </a:r>
            <a:r>
              <a:rPr lang="es-MX" dirty="0"/>
              <a:t>emociones, pensamientos, </a:t>
            </a:r>
            <a:r>
              <a:rPr lang="es-MX" dirty="0" smtClean="0"/>
              <a:t>y </a:t>
            </a:r>
            <a:r>
              <a:rPr lang="es-MX" dirty="0"/>
              <a:t>espíritu.</a:t>
            </a:r>
          </a:p>
          <a:p>
            <a:endParaRPr lang="es-MX" b="1" dirty="0" smtClean="0"/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370981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Derecho y deber preferente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4400" i="1" dirty="0"/>
              <a:t>El niño necesita una guía, un vínculo, un crecimiento ético, moral y afectivo. Si le quitas eso tienes una persona lista para ser dominada”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11305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DERECHO A LA EDUCACIÓN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Artículo 26, apartado 3, de la Declaración Universal de derechos humanos, dice:</a:t>
            </a:r>
          </a:p>
          <a:p>
            <a:pPr algn="just"/>
            <a:r>
              <a:rPr lang="es-MX" sz="3600" b="1" i="1" dirty="0" smtClean="0"/>
              <a:t>“3. Los </a:t>
            </a:r>
            <a:r>
              <a:rPr lang="es-MX" sz="3600" b="1" i="1" dirty="0"/>
              <a:t>padres tendrán derecho preferente a </a:t>
            </a:r>
            <a:r>
              <a:rPr lang="es-MX" sz="3600" b="1" i="1" u="sng" dirty="0"/>
              <a:t>escoger</a:t>
            </a:r>
            <a:r>
              <a:rPr lang="es-MX" sz="3600" b="1" i="1" dirty="0"/>
              <a:t> el tipo de educación que habrá de darse a sus </a:t>
            </a:r>
            <a:r>
              <a:rPr lang="es-MX" sz="3600" b="1" i="1" dirty="0" smtClean="0"/>
              <a:t>hijos”.</a:t>
            </a:r>
            <a:endParaRPr lang="es-MX" sz="3600" b="1" i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84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7289" y="299913"/>
            <a:ext cx="8911687" cy="1280890"/>
          </a:xfrm>
        </p:spPr>
        <p:txBody>
          <a:bodyPr/>
          <a:lstStyle/>
          <a:p>
            <a:pPr algn="ctr"/>
            <a: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Derecho de los Mexicanos</a:t>
            </a:r>
            <a:endParaRPr lang="es-MX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9188" y="1069072"/>
            <a:ext cx="11732904" cy="5788928"/>
          </a:xfrm>
        </p:spPr>
        <p:txBody>
          <a:bodyPr>
            <a:no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CPEUM, el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artículo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3, dispone: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educación es un derecho innato del ser humano, que respeta la libertad de religión.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Estado mexicano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el rector de impartir la educación, que debe ser obligatoria, universal, inclusiva, pública, gratuita y laica.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Fomento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amor a la patria, respecto a todos los derechos, libertades, la cultura de paz, y conciencia de solidaridad internacional, en la independencia y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justicia; promoción de la honestidad, los valores y la mejora continua del proceso de enseñanza aprendizaje.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responsabilidad de la educación, recae directamente en los docentes y directivos que son los ejecutores de los planes y programas.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coordinación, distribución y sanción es un compromiso del Congreso de la Unión.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instituciones educativas no imparten ninguna doctrina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Ejecutivo Federal determinara los planes y programas, mediante un proceso.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Obligación de los mexicanos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8918" y="2133600"/>
            <a:ext cx="9855694" cy="37776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3600" dirty="0" smtClean="0"/>
              <a:t>Art</a:t>
            </a:r>
            <a:r>
              <a:rPr lang="es-MX" sz="3600" dirty="0"/>
              <a:t>. 31</a:t>
            </a:r>
          </a:p>
          <a:p>
            <a:pPr algn="just"/>
            <a:r>
              <a:rPr lang="es-MX" sz="3600" dirty="0"/>
              <a:t> Son obligaciones de los mexicanos:</a:t>
            </a:r>
          </a:p>
          <a:p>
            <a:pPr algn="just"/>
            <a:r>
              <a:rPr lang="es-MX" sz="3600" dirty="0"/>
              <a:t>1.	Hacer que sus hijos o pupilos </a:t>
            </a:r>
            <a:r>
              <a:rPr lang="es-MX" sz="3600" b="1" dirty="0"/>
              <a:t>concurran</a:t>
            </a:r>
            <a:r>
              <a:rPr lang="es-MX" sz="3600" dirty="0"/>
              <a:t> a las escuelas públicas o privadas, para obtener la educación preescolar, primaria, secundaria, media superior y reciban la militar, en los términos que establezca la ley.</a:t>
            </a:r>
          </a:p>
          <a:p>
            <a:pPr algn="just"/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53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7855" y="624110"/>
            <a:ext cx="9966757" cy="888806"/>
          </a:xfrm>
        </p:spPr>
        <p:txBody>
          <a:bodyPr>
            <a:normAutofit/>
          </a:bodyPr>
          <a:lstStyle/>
          <a:p>
            <a:pPr algn="ctr"/>
            <a:r>
              <a:rPr lang="es-MX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2030 para el Desarrollo </a:t>
            </a:r>
            <a:r>
              <a:rPr lang="es-MX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ostenible</a:t>
            </a:r>
            <a:endParaRPr lang="es-MX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0655" y="1784465"/>
            <a:ext cx="10756669" cy="451658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trata de un acuerdo universal, que adoptaron los 193 Estados miembros de la ONU, en 2015; con el propósito de que se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ponga fin a la pobreza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luchar contra la desigualdad, y la injusticia y hacer frente al cambio climático, de tal manera que nadie se quede atrás para el año 2030.</a:t>
            </a:r>
          </a:p>
          <a:p>
            <a:pPr algn="just">
              <a:lnSpc>
                <a:spcPct val="100000"/>
              </a:lnSpc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Plantea 5 acciones específicas que se pueden clasificar en cinco esferas: las personas, el planeta, la prosperidad, la paz y las alianzas.</a:t>
            </a:r>
          </a:p>
        </p:txBody>
      </p:sp>
    </p:spTree>
    <p:extLst>
      <p:ext uri="{BB962C8B-B14F-4D97-AF65-F5344CB8AC3E}">
        <p14:creationId xmlns:p14="http://schemas.microsoft.com/office/powerpoint/2010/main" val="2567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5639" y="482794"/>
            <a:ext cx="6467948" cy="1280890"/>
          </a:xfrm>
        </p:spPr>
        <p:txBody>
          <a:bodyPr/>
          <a:lstStyle/>
          <a:p>
            <a:pPr algn="ctr"/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Nueva escuela Mexicana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7898" y="2133600"/>
            <a:ext cx="10656714" cy="3777622"/>
          </a:xfrm>
        </p:spPr>
        <p:txBody>
          <a:bodyPr>
            <a:noAutofit/>
          </a:bodyPr>
          <a:lstStyle/>
          <a:p>
            <a:pPr algn="just"/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 busca disminuir desigualdades. Una transformación en la educación, debe ser incluyente y respetar los derechos humanos. Se trata de un ideal de transformación del país.  </a:t>
            </a:r>
          </a:p>
          <a:p>
            <a:pPr algn="just"/>
            <a:endParaRPr lang="es-MX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Cambios en la Educación</a:t>
            </a:r>
            <a:endParaRPr lang="es-MX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799" y="1860332"/>
            <a:ext cx="11374821" cy="4666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MX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8000" dirty="0">
                <a:latin typeface="Arial" panose="020B0604020202020204" pitchFamily="34" charset="0"/>
                <a:cs typeface="Arial" panose="020B0604020202020204" pitchFamily="34" charset="0"/>
              </a:rPr>
              <a:t>medios de comunicación y de las diversas opiniones de expertos han </a:t>
            </a:r>
            <a:r>
              <a:rPr lang="es-MX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identificado que en los nuevos libros de texto incluyen estos temas: </a:t>
            </a:r>
          </a:p>
          <a:p>
            <a:pPr marL="0" indent="0">
              <a:buNone/>
            </a:pPr>
            <a:endParaRPr lang="es-MX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Diversidad sexual: género y sexo. Definiciones homosexualidad y bisexualidad</a:t>
            </a:r>
            <a:endParaRPr lang="es-MX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Ideología de género: El género como construcción cultural. Homofobia, transexualidad</a:t>
            </a:r>
          </a:p>
          <a:p>
            <a:r>
              <a:rPr lang="es-MX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Educación sexual. Masturbación, erotismo, derechos sexuales y reproductivos, autoexploración, embarazo de adolescentes.</a:t>
            </a:r>
            <a:endParaRPr lang="es-MX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Disminución de matemáticas</a:t>
            </a:r>
          </a:p>
          <a:p>
            <a:r>
              <a:rPr lang="es-MX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Lecciones de tradiciones y chamanes </a:t>
            </a:r>
          </a:p>
          <a:p>
            <a:r>
              <a:rPr lang="es-MX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Tolerancia y No discriminación</a:t>
            </a:r>
          </a:p>
          <a:p>
            <a:r>
              <a:rPr lang="es-MX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Comunismo</a:t>
            </a:r>
          </a:p>
          <a:p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36206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630" y="38916"/>
            <a:ext cx="6694714" cy="1015719"/>
          </a:xfrm>
        </p:spPr>
        <p:txBody>
          <a:bodyPr>
            <a:normAutofit/>
          </a:bodyPr>
          <a:lstStyle/>
          <a:p>
            <a:pPr algn="ctr"/>
            <a: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 Ideología?</a:t>
            </a:r>
            <a:endParaRPr lang="es-MX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13336" y="1161290"/>
            <a:ext cx="640592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kumimoji="0" lang="es-MX" altLang="es-MX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es-MX" altLang="es-MX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conjunto de ideas que caracterizan el pensamiento de una persona, colectividad, movimiento cultural, religioso o político, que describe la realidad social y proponen un método para incidir en ella.  </a:t>
            </a:r>
            <a:endParaRPr kumimoji="0" lang="es-MX" altLang="es-MX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A ideologia como sistema modelizante? - Corporali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7" y="965348"/>
            <a:ext cx="5209056" cy="4945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Espiral</Template>
  <TotalTime>674</TotalTime>
  <Words>1091</Words>
  <Application>Microsoft Office PowerPoint</Application>
  <PresentationFormat>Personalizado</PresentationFormat>
  <Paragraphs>97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Espiral</vt:lpstr>
      <vt:lpstr>QUÉ ES EDUCACIÓN</vt:lpstr>
      <vt:lpstr>Presentación de PowerPoint</vt:lpstr>
      <vt:lpstr>DERECHO A LA EDUCACIÓN</vt:lpstr>
      <vt:lpstr>Derecho de los Mexicanos</vt:lpstr>
      <vt:lpstr>Obligación de los mexicanos</vt:lpstr>
      <vt:lpstr>Agenda 2030 para el Desarrollo Sostenible</vt:lpstr>
      <vt:lpstr>Nueva escuela Mexicana</vt:lpstr>
      <vt:lpstr>Cambios en la Educación</vt:lpstr>
      <vt:lpstr>¿Qué es Ideología?</vt:lpstr>
      <vt:lpstr>¿ Qué es Género?</vt:lpstr>
      <vt:lpstr>IDEOLOGÍA DE GÉNERO</vt:lpstr>
      <vt:lpstr>¿Qué es Ideología de Género?</vt:lpstr>
      <vt:lpstr>Diversidad sexual y de género </vt:lpstr>
      <vt:lpstr>Lenguaje Inclusivo</vt:lpstr>
      <vt:lpstr>Identidad de Género</vt:lpstr>
      <vt:lpstr>Expresión de Género</vt:lpstr>
      <vt:lpstr>Orientación de sexual</vt:lpstr>
      <vt:lpstr>COMUNISMO</vt:lpstr>
      <vt:lpstr>ALERTA</vt:lpstr>
      <vt:lpstr>LÍNEAS DE ACCIONES</vt:lpstr>
      <vt:lpstr>Derecho y deber preferente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ideología?</dc:title>
  <dc:creator>JuridicoMiepi</dc:creator>
  <cp:lastModifiedBy>Rubisela Gonzalez Rojas</cp:lastModifiedBy>
  <cp:revision>49</cp:revision>
  <cp:lastPrinted>2023-08-18T23:37:28Z</cp:lastPrinted>
  <dcterms:created xsi:type="dcterms:W3CDTF">2023-08-18T05:42:17Z</dcterms:created>
  <dcterms:modified xsi:type="dcterms:W3CDTF">2023-08-18T23:44:14Z</dcterms:modified>
</cp:coreProperties>
</file>